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65" r:id="rId3"/>
    <p:sldId id="267" r:id="rId4"/>
    <p:sldId id="270" r:id="rId5"/>
  </p:sldIdLst>
  <p:sldSz cx="9144000" cy="6858000" type="screen4x3"/>
  <p:notesSz cx="6669088" cy="9928225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inimized" horzBarState="maximized">
    <p:restoredLeft sz="0" autoAdjust="0"/>
    <p:restoredTop sz="0" autoAdjust="0"/>
  </p:normalViewPr>
  <p:slideViewPr>
    <p:cSldViewPr>
      <p:cViewPr>
        <p:scale>
          <a:sx n="70" d="100"/>
          <a:sy n="70" d="100"/>
        </p:scale>
        <p:origin x="1572" y="3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cco Klappe" userId="8dc76b16-3d28-4290-a3e4-5925144ff93c" providerId="ADAL" clId="{BA960A78-4C7F-409F-A584-524EA5D49E05}"/>
    <pc:docChg chg="delSld modSld">
      <pc:chgData name="Jacco Klappe" userId="8dc76b16-3d28-4290-a3e4-5925144ff93c" providerId="ADAL" clId="{BA960A78-4C7F-409F-A584-524EA5D49E05}" dt="2024-01-25T07:38:02.473" v="2" actId="47"/>
      <pc:docMkLst>
        <pc:docMk/>
      </pc:docMkLst>
      <pc:sldChg chg="modSp mod">
        <pc:chgData name="Jacco Klappe" userId="8dc76b16-3d28-4290-a3e4-5925144ff93c" providerId="ADAL" clId="{BA960A78-4C7F-409F-A584-524EA5D49E05}" dt="2024-01-25T07:37:45.313" v="1" actId="20577"/>
        <pc:sldMkLst>
          <pc:docMk/>
          <pc:sldMk cId="854119110" sldId="256"/>
        </pc:sldMkLst>
        <pc:spChg chg="mod">
          <ac:chgData name="Jacco Klappe" userId="8dc76b16-3d28-4290-a3e4-5925144ff93c" providerId="ADAL" clId="{BA960A78-4C7F-409F-A584-524EA5D49E05}" dt="2024-01-25T07:37:45.313" v="1" actId="20577"/>
          <ac:spMkLst>
            <pc:docMk/>
            <pc:sldMk cId="854119110" sldId="256"/>
            <ac:spMk id="2" creationId="{00000000-0000-0000-0000-000000000000}"/>
          </ac:spMkLst>
        </pc:spChg>
      </pc:sldChg>
      <pc:sldChg chg="del">
        <pc:chgData name="Jacco Klappe" userId="8dc76b16-3d28-4290-a3e4-5925144ff93c" providerId="ADAL" clId="{BA960A78-4C7F-409F-A584-524EA5D49E05}" dt="2024-01-25T07:38:02.473" v="2" actId="47"/>
        <pc:sldMkLst>
          <pc:docMk/>
          <pc:sldMk cId="1714779128" sldId="257"/>
        </pc:sldMkLst>
      </pc:sldChg>
      <pc:sldChg chg="del">
        <pc:chgData name="Jacco Klappe" userId="8dc76b16-3d28-4290-a3e4-5925144ff93c" providerId="ADAL" clId="{BA960A78-4C7F-409F-A584-524EA5D49E05}" dt="2024-01-25T07:38:02.473" v="2" actId="47"/>
        <pc:sldMkLst>
          <pc:docMk/>
          <pc:sldMk cId="2198366180" sldId="258"/>
        </pc:sldMkLst>
      </pc:sldChg>
      <pc:sldChg chg="del">
        <pc:chgData name="Jacco Klappe" userId="8dc76b16-3d28-4290-a3e4-5925144ff93c" providerId="ADAL" clId="{BA960A78-4C7F-409F-A584-524EA5D49E05}" dt="2024-01-25T07:38:02.473" v="2" actId="47"/>
        <pc:sldMkLst>
          <pc:docMk/>
          <pc:sldMk cId="3799477982" sldId="259"/>
        </pc:sldMkLst>
      </pc:sldChg>
      <pc:sldChg chg="del">
        <pc:chgData name="Jacco Klappe" userId="8dc76b16-3d28-4290-a3e4-5925144ff93c" providerId="ADAL" clId="{BA960A78-4C7F-409F-A584-524EA5D49E05}" dt="2024-01-25T07:38:02.473" v="2" actId="47"/>
        <pc:sldMkLst>
          <pc:docMk/>
          <pc:sldMk cId="3899861039" sldId="260"/>
        </pc:sldMkLst>
      </pc:sldChg>
      <pc:sldChg chg="del">
        <pc:chgData name="Jacco Klappe" userId="8dc76b16-3d28-4290-a3e4-5925144ff93c" providerId="ADAL" clId="{BA960A78-4C7F-409F-A584-524EA5D49E05}" dt="2024-01-25T07:38:02.473" v="2" actId="47"/>
        <pc:sldMkLst>
          <pc:docMk/>
          <pc:sldMk cId="4085277289" sldId="261"/>
        </pc:sldMkLst>
      </pc:sldChg>
      <pc:sldChg chg="del">
        <pc:chgData name="Jacco Klappe" userId="8dc76b16-3d28-4290-a3e4-5925144ff93c" providerId="ADAL" clId="{BA960A78-4C7F-409F-A584-524EA5D49E05}" dt="2024-01-25T07:38:02.473" v="2" actId="47"/>
        <pc:sldMkLst>
          <pc:docMk/>
          <pc:sldMk cId="1494559808" sldId="262"/>
        </pc:sldMkLst>
      </pc:sldChg>
      <pc:sldChg chg="del">
        <pc:chgData name="Jacco Klappe" userId="8dc76b16-3d28-4290-a3e4-5925144ff93c" providerId="ADAL" clId="{BA960A78-4C7F-409F-A584-524EA5D49E05}" dt="2024-01-25T07:38:02.473" v="2" actId="47"/>
        <pc:sldMkLst>
          <pc:docMk/>
          <pc:sldMk cId="3220050645" sldId="264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0F1017-D1BC-4B26-BA2B-070EACCBD14B}" type="datetimeFigureOut">
              <a:rPr lang="nl-NL" smtClean="0"/>
              <a:t>25-1-2024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44538"/>
            <a:ext cx="4960938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66909" y="4715907"/>
            <a:ext cx="533527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777607" y="9430091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947248-A266-4B36-9B67-D96C2DECB8D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325153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1947248-A266-4B36-9B67-D96C2DECB8D1}" type="slidenum">
              <a:rPr lang="nl-NL" smtClean="0"/>
              <a:t>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551290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F485A-B68D-4CF0-87FB-7B6C9ED9DDED}" type="datetimeFigureOut">
              <a:rPr lang="nl-NL" smtClean="0"/>
              <a:t>25-1-2024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48AE9-897E-4284-BAAD-1A6B506A287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142971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F485A-B68D-4CF0-87FB-7B6C9ED9DDED}" type="datetimeFigureOut">
              <a:rPr lang="nl-NL" smtClean="0"/>
              <a:t>25-1-2024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48AE9-897E-4284-BAAD-1A6B506A287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554959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F485A-B68D-4CF0-87FB-7B6C9ED9DDED}" type="datetimeFigureOut">
              <a:rPr lang="nl-NL" smtClean="0"/>
              <a:t>25-1-2024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48AE9-897E-4284-BAAD-1A6B506A287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545392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F485A-B68D-4CF0-87FB-7B6C9ED9DDED}" type="datetimeFigureOut">
              <a:rPr lang="nl-NL" smtClean="0"/>
              <a:t>25-1-2024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48AE9-897E-4284-BAAD-1A6B506A287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500557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F485A-B68D-4CF0-87FB-7B6C9ED9DDED}" type="datetimeFigureOut">
              <a:rPr lang="nl-NL" smtClean="0"/>
              <a:t>25-1-2024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48AE9-897E-4284-BAAD-1A6B506A287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913603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F485A-B68D-4CF0-87FB-7B6C9ED9DDED}" type="datetimeFigureOut">
              <a:rPr lang="nl-NL" smtClean="0"/>
              <a:t>25-1-2024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48AE9-897E-4284-BAAD-1A6B506A287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988803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F485A-B68D-4CF0-87FB-7B6C9ED9DDED}" type="datetimeFigureOut">
              <a:rPr lang="nl-NL" smtClean="0"/>
              <a:t>25-1-2024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48AE9-897E-4284-BAAD-1A6B506A287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777794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F485A-B68D-4CF0-87FB-7B6C9ED9DDED}" type="datetimeFigureOut">
              <a:rPr lang="nl-NL" smtClean="0"/>
              <a:t>25-1-2024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48AE9-897E-4284-BAAD-1A6B506A287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467610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F485A-B68D-4CF0-87FB-7B6C9ED9DDED}" type="datetimeFigureOut">
              <a:rPr lang="nl-NL" smtClean="0"/>
              <a:t>25-1-2024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48AE9-897E-4284-BAAD-1A6B506A287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617038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F485A-B68D-4CF0-87FB-7B6C9ED9DDED}" type="datetimeFigureOut">
              <a:rPr lang="nl-NL" smtClean="0"/>
              <a:t>25-1-2024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48AE9-897E-4284-BAAD-1A6B506A287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166828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F485A-B68D-4CF0-87FB-7B6C9ED9DDED}" type="datetimeFigureOut">
              <a:rPr lang="nl-NL" smtClean="0"/>
              <a:t>25-1-2024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48AE9-897E-4284-BAAD-1A6B506A287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611781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2F485A-B68D-4CF0-87FB-7B6C9ED9DDED}" type="datetimeFigureOut">
              <a:rPr lang="nl-NL" smtClean="0"/>
              <a:t>25-1-2024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748AE9-897E-4284-BAAD-1A6B506A287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644531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3568" y="1700808"/>
            <a:ext cx="7772400" cy="2406129"/>
          </a:xfrm>
        </p:spPr>
        <p:txBody>
          <a:bodyPr>
            <a:normAutofit/>
          </a:bodyPr>
          <a:lstStyle/>
          <a:p>
            <a:r>
              <a:rPr lang="nl-NL" dirty="0"/>
              <a:t>3 Voor- en nacalculatie</a:t>
            </a:r>
          </a:p>
        </p:txBody>
      </p:sp>
    </p:spTree>
    <p:extLst>
      <p:ext uri="{BB962C8B-B14F-4D97-AF65-F5344CB8AC3E}">
        <p14:creationId xmlns:p14="http://schemas.microsoft.com/office/powerpoint/2010/main" val="8541191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3 Voor- en Nacalculatie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nl-NL" b="1" dirty="0"/>
              <a:t>Voorcalculatie</a:t>
            </a:r>
            <a:r>
              <a:rPr lang="nl-NL" dirty="0"/>
              <a:t>: begrote uren en prijzen</a:t>
            </a:r>
          </a:p>
          <a:p>
            <a:r>
              <a:rPr lang="nl-NL" b="1" dirty="0"/>
              <a:t>Nacalculatie</a:t>
            </a:r>
            <a:r>
              <a:rPr lang="nl-NL" dirty="0"/>
              <a:t>: Werkelijke uren en prijzen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Leiden tot:</a:t>
            </a:r>
          </a:p>
          <a:p>
            <a:endParaRPr lang="nl-NL" dirty="0"/>
          </a:p>
          <a:p>
            <a:r>
              <a:rPr lang="nl-NL" b="1" dirty="0"/>
              <a:t>Efficiencyverschillen</a:t>
            </a:r>
            <a:r>
              <a:rPr lang="nl-NL" dirty="0"/>
              <a:t> (hoeveelheidsverschillen door meer of minder materiaalverbruik)</a:t>
            </a:r>
          </a:p>
          <a:p>
            <a:r>
              <a:rPr lang="nl-NL" b="1" dirty="0"/>
              <a:t>Prijsverschillen</a:t>
            </a:r>
            <a:r>
              <a:rPr lang="nl-NL" dirty="0"/>
              <a:t> (tussentijdse prijsstijgingen van bijvoorbeeld grondstoffen of lonen)</a:t>
            </a:r>
          </a:p>
        </p:txBody>
      </p:sp>
    </p:spTree>
    <p:extLst>
      <p:ext uri="{BB962C8B-B14F-4D97-AF65-F5344CB8AC3E}">
        <p14:creationId xmlns:p14="http://schemas.microsoft.com/office/powerpoint/2010/main" val="15542887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Een voorbeeld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34907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nl-NL" b="1" dirty="0"/>
              <a:t>Voorcalculatie</a:t>
            </a:r>
          </a:p>
          <a:p>
            <a:r>
              <a:rPr lang="nl-NL" dirty="0"/>
              <a:t>Materiaalkosten:</a:t>
            </a:r>
          </a:p>
          <a:p>
            <a:pPr lvl="1"/>
            <a:r>
              <a:rPr lang="nl-NL" dirty="0"/>
              <a:t>100m2 plaatstaal á 16,-</a:t>
            </a:r>
          </a:p>
          <a:p>
            <a:r>
              <a:rPr lang="nl-NL" dirty="0"/>
              <a:t>Bedrijfskosten:</a:t>
            </a:r>
          </a:p>
          <a:p>
            <a:pPr lvl="1"/>
            <a:r>
              <a:rPr lang="nl-NL" dirty="0"/>
              <a:t>380 arbeidsuren á € 50,</a:t>
            </a:r>
          </a:p>
          <a:p>
            <a:pPr lvl="1"/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           </a:t>
            </a:r>
          </a:p>
          <a:p>
            <a:pPr marL="0" indent="0">
              <a:buNone/>
            </a:pPr>
            <a:r>
              <a:rPr lang="nl-NL" dirty="0"/>
              <a:t>          </a:t>
            </a:r>
            <a:r>
              <a:rPr lang="nl-NL" b="1" dirty="0"/>
              <a:t>Bereken de prijs- en 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4008" y="1628800"/>
            <a:ext cx="4038600" cy="452596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nl-NL" b="1" dirty="0"/>
              <a:t>Nacalculatie</a:t>
            </a:r>
          </a:p>
          <a:p>
            <a:r>
              <a:rPr lang="nl-NL" dirty="0"/>
              <a:t>Materiaalkosten:</a:t>
            </a:r>
          </a:p>
          <a:p>
            <a:pPr lvl="1"/>
            <a:r>
              <a:rPr lang="nl-NL" dirty="0"/>
              <a:t>110m2 plaatstaal á 16,50</a:t>
            </a:r>
          </a:p>
          <a:p>
            <a:r>
              <a:rPr lang="nl-NL" dirty="0"/>
              <a:t>Bedrijfskosten:</a:t>
            </a:r>
          </a:p>
          <a:p>
            <a:pPr lvl="1"/>
            <a:r>
              <a:rPr lang="nl-NL" dirty="0"/>
              <a:t>364 arbeidsuren á € 52,-</a:t>
            </a:r>
          </a:p>
          <a:p>
            <a:pPr lvl="1"/>
            <a:endParaRPr lang="nl-NL" dirty="0"/>
          </a:p>
          <a:p>
            <a:pPr lvl="1"/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b="1" dirty="0"/>
              <a:t>efficiency verschillen</a:t>
            </a:r>
          </a:p>
        </p:txBody>
      </p:sp>
    </p:spTree>
    <p:extLst>
      <p:ext uri="{BB962C8B-B14F-4D97-AF65-F5344CB8AC3E}">
        <p14:creationId xmlns:p14="http://schemas.microsoft.com/office/powerpoint/2010/main" val="22596645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/>
          <a:lstStyle/>
          <a:p>
            <a:r>
              <a:rPr lang="nl-NL" dirty="0"/>
              <a:t>Uitwerkingen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nl-NL" sz="3600" b="1" dirty="0"/>
              <a:t>Efficiencyverschillen</a:t>
            </a:r>
          </a:p>
          <a:p>
            <a:r>
              <a:rPr lang="nl-NL" sz="2900" dirty="0"/>
              <a:t>Plaatstaal voorcalculatie        : 100M2</a:t>
            </a:r>
          </a:p>
          <a:p>
            <a:r>
              <a:rPr lang="nl-NL" sz="2900" u="sng" dirty="0"/>
              <a:t>Plaatstaal nacalculatie            : 110M2</a:t>
            </a:r>
          </a:p>
          <a:p>
            <a:r>
              <a:rPr lang="nl-NL" sz="2900" dirty="0"/>
              <a:t>Te veel gebruikt plaatstaal     :    10M2</a:t>
            </a:r>
          </a:p>
          <a:p>
            <a:r>
              <a:rPr lang="nl-NL" sz="2900" dirty="0"/>
              <a:t>Dit kost standaard  p/m2        :    € 16</a:t>
            </a:r>
          </a:p>
          <a:p>
            <a:endParaRPr lang="nl-NL" sz="2900" dirty="0"/>
          </a:p>
          <a:p>
            <a:r>
              <a:rPr lang="nl-NL" sz="2900" b="1" dirty="0"/>
              <a:t>Meer gebruikt 10m3 á € 16  =   €160 (verlies)</a:t>
            </a:r>
          </a:p>
          <a:p>
            <a:endParaRPr lang="nl-NL" sz="2900" b="1" dirty="0"/>
          </a:p>
          <a:p>
            <a:pPr marL="0" indent="0">
              <a:buNone/>
            </a:pPr>
            <a:r>
              <a:rPr lang="nl-NL" sz="2900" b="1" dirty="0"/>
              <a:t>	</a:t>
            </a:r>
          </a:p>
          <a:p>
            <a:r>
              <a:rPr lang="nl-NL" sz="2900" dirty="0"/>
              <a:t>Arbeidsuren voorcalculatie        : 380</a:t>
            </a:r>
          </a:p>
          <a:p>
            <a:r>
              <a:rPr lang="nl-NL" sz="2900" u="sng" dirty="0"/>
              <a:t>Arbeidsuren nacalculatie            : 364</a:t>
            </a:r>
          </a:p>
          <a:p>
            <a:r>
              <a:rPr lang="nl-NL" sz="2900" dirty="0"/>
              <a:t>Minder gebruikte arbeidsuren   :    16</a:t>
            </a:r>
          </a:p>
          <a:p>
            <a:r>
              <a:rPr lang="nl-NL" sz="2900" dirty="0"/>
              <a:t>Dit kost standaard  p/uur           :  € 50</a:t>
            </a:r>
          </a:p>
          <a:p>
            <a:endParaRPr lang="nl-NL" sz="2900" dirty="0"/>
          </a:p>
          <a:p>
            <a:r>
              <a:rPr lang="nl-NL" sz="2900" b="1" dirty="0"/>
              <a:t>Positief verschil 16 x € 50 =        € 900 (winst)</a:t>
            </a:r>
          </a:p>
          <a:p>
            <a:endParaRPr lang="nl-NL" sz="2900" b="1" dirty="0"/>
          </a:p>
          <a:p>
            <a:r>
              <a:rPr lang="nl-NL" sz="2900" b="1" dirty="0"/>
              <a:t>Totaal Efficiency verschil = </a:t>
            </a:r>
          </a:p>
          <a:p>
            <a:r>
              <a:rPr lang="nl-NL" sz="2900" b="1" dirty="0"/>
              <a:t>€ 900 - € 160 = € 740 positief</a:t>
            </a:r>
          </a:p>
          <a:p>
            <a:endParaRPr lang="nl-NL" sz="1600" b="1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/>
        <p:txBody>
          <a:bodyPr>
            <a:normAutofit fontScale="47500" lnSpcReduction="20000"/>
          </a:bodyPr>
          <a:lstStyle/>
          <a:p>
            <a:r>
              <a:rPr lang="nl-NL" sz="3600" b="1" dirty="0"/>
              <a:t>Prijsverschillen</a:t>
            </a:r>
          </a:p>
          <a:p>
            <a:r>
              <a:rPr lang="nl-NL" sz="2900" dirty="0"/>
              <a:t>Prijs p/m2 Plaatstaal  voorcalculatie      : € 16,00</a:t>
            </a:r>
          </a:p>
          <a:p>
            <a:r>
              <a:rPr lang="nl-NL" sz="2900" u="sng" dirty="0"/>
              <a:t>Prijs p/m2 Plaatstaal nacalculatie           : € 16,50</a:t>
            </a:r>
          </a:p>
          <a:p>
            <a:r>
              <a:rPr lang="nl-NL" sz="2900" dirty="0"/>
              <a:t>Meer betaald  p/m2 aan plaatstaal         :   € 0,50   </a:t>
            </a:r>
          </a:p>
          <a:p>
            <a:r>
              <a:rPr lang="nl-NL" sz="2900" dirty="0"/>
              <a:t>Werkelijke verbruikte hoeveelheid m2   : 110m2</a:t>
            </a:r>
          </a:p>
          <a:p>
            <a:endParaRPr lang="nl-NL" sz="2900" dirty="0"/>
          </a:p>
          <a:p>
            <a:r>
              <a:rPr lang="nl-NL" sz="2900" b="1" dirty="0"/>
              <a:t>Meer betaald: 110 m3 á € 0,50 </a:t>
            </a:r>
            <a:r>
              <a:rPr lang="nl-NL" sz="2900" dirty="0"/>
              <a:t>= </a:t>
            </a:r>
            <a:r>
              <a:rPr lang="nl-NL" sz="2900" b="1" dirty="0"/>
              <a:t> € 55 (verlies)</a:t>
            </a:r>
          </a:p>
          <a:p>
            <a:endParaRPr lang="nl-NL" sz="2900" b="1" dirty="0"/>
          </a:p>
          <a:p>
            <a:endParaRPr lang="nl-NL" sz="2900" b="1" dirty="0"/>
          </a:p>
          <a:p>
            <a:r>
              <a:rPr lang="nl-NL" sz="2900" dirty="0"/>
              <a:t>Prijs p/arbeidsuur voorcalculatie            : € 50,00</a:t>
            </a:r>
          </a:p>
          <a:p>
            <a:r>
              <a:rPr lang="nl-NL" sz="2900" u="sng" dirty="0"/>
              <a:t>Prijs p/arbeidsuur  nacalculatie               : € 52,00</a:t>
            </a:r>
          </a:p>
          <a:p>
            <a:r>
              <a:rPr lang="nl-NL" sz="2900" dirty="0"/>
              <a:t>Meer betaald  p/arbeidsuur                     : €   2,00</a:t>
            </a:r>
          </a:p>
          <a:p>
            <a:r>
              <a:rPr lang="nl-NL" sz="2900" dirty="0"/>
              <a:t>Werkelijke verbruikte arbeidsuren          :  364</a:t>
            </a:r>
          </a:p>
          <a:p>
            <a:endParaRPr lang="nl-NL" sz="2900" dirty="0"/>
          </a:p>
          <a:p>
            <a:r>
              <a:rPr lang="nl-NL" sz="2900" b="1" dirty="0"/>
              <a:t>Meer betaald: 364 á € 2,00  =   € 728  (verlies)</a:t>
            </a:r>
          </a:p>
          <a:p>
            <a:pPr marL="0" indent="0">
              <a:buNone/>
            </a:pPr>
            <a:endParaRPr lang="nl-NL" sz="2900" b="1" dirty="0"/>
          </a:p>
          <a:p>
            <a:r>
              <a:rPr lang="nl-NL" sz="2900" b="1" dirty="0"/>
              <a:t>Totaal Prijsverschil = </a:t>
            </a:r>
          </a:p>
          <a:p>
            <a:r>
              <a:rPr lang="nl-NL" sz="2900" b="1" dirty="0"/>
              <a:t>€ 55 +€ 728 = € 783 negatief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963368082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1190</TotalTime>
  <Words>272</Words>
  <Application>Microsoft Office PowerPoint</Application>
  <PresentationFormat>Diavoorstelling (4:3)</PresentationFormat>
  <Paragraphs>66</Paragraphs>
  <Slides>4</Slides>
  <Notes>1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4</vt:i4>
      </vt:variant>
    </vt:vector>
  </HeadingPairs>
  <TitlesOfParts>
    <vt:vector size="7" baseType="lpstr">
      <vt:lpstr>Arial</vt:lpstr>
      <vt:lpstr>Calibri</vt:lpstr>
      <vt:lpstr>Kantoorthema</vt:lpstr>
      <vt:lpstr>3 Voor- en nacalculatie</vt:lpstr>
      <vt:lpstr>3 Voor- en Nacalculatie</vt:lpstr>
      <vt:lpstr>Een voorbeeld</vt:lpstr>
      <vt:lpstr>Uitwerkingen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klappe</dc:creator>
  <cp:lastModifiedBy>Jacco Klappe</cp:lastModifiedBy>
  <cp:revision>47</cp:revision>
  <cp:lastPrinted>2012-10-05T10:57:08Z</cp:lastPrinted>
  <dcterms:created xsi:type="dcterms:W3CDTF">2012-09-13T10:06:16Z</dcterms:created>
  <dcterms:modified xsi:type="dcterms:W3CDTF">2024-01-25T07:38:02Z</dcterms:modified>
</cp:coreProperties>
</file>